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44" autoAdjust="0"/>
    <p:restoredTop sz="89871" autoAdjust="0"/>
  </p:normalViewPr>
  <p:slideViewPr>
    <p:cSldViewPr snapToGrid="0">
      <p:cViewPr>
        <p:scale>
          <a:sx n="33" d="100"/>
          <a:sy n="33" d="100"/>
        </p:scale>
        <p:origin x="2526" y="7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9B8ADA-3F0E-41B6-902F-4A7B47284000}" type="datetimeFigureOut">
              <a:rPr lang="en-KE" smtClean="0"/>
              <a:t>04/02/2021</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DB043F-990C-4940-8810-C02075D7C92B}" type="slidenum">
              <a:rPr lang="en-KE" smtClean="0"/>
              <a:t>‹#›</a:t>
            </a:fld>
            <a:endParaRPr lang="en-KE"/>
          </a:p>
        </p:txBody>
      </p:sp>
    </p:spTree>
    <p:extLst>
      <p:ext uri="{BB962C8B-B14F-4D97-AF65-F5344CB8AC3E}">
        <p14:creationId xmlns:p14="http://schemas.microsoft.com/office/powerpoint/2010/main" val="281899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United States has suffered from levels of political corruption typically associated in the developing world with impoverished nations today.</a:t>
            </a:r>
          </a:p>
          <a:p>
            <a:r>
              <a:rPr lang="en-US" dirty="0"/>
              <a:t>The problem of corruption in the United States a century and a half ago is close to the institutional corruption that we see in contemporary developing countries.</a:t>
            </a:r>
            <a:endParaRPr lang="en-KE" dirty="0"/>
          </a:p>
        </p:txBody>
      </p:sp>
      <p:sp>
        <p:nvSpPr>
          <p:cNvPr id="4" name="Slide Number Placeholder 3"/>
          <p:cNvSpPr>
            <a:spLocks noGrp="1"/>
          </p:cNvSpPr>
          <p:nvPr>
            <p:ph type="sldNum" sz="quarter" idx="5"/>
          </p:nvPr>
        </p:nvSpPr>
        <p:spPr/>
        <p:txBody>
          <a:bodyPr/>
          <a:lstStyle/>
          <a:p>
            <a:fld id="{EEDB043F-990C-4940-8810-C02075D7C92B}" type="slidenum">
              <a:rPr lang="en-KE" smtClean="0"/>
              <a:t>2</a:t>
            </a:fld>
            <a:endParaRPr lang="en-KE"/>
          </a:p>
        </p:txBody>
      </p:sp>
    </p:spTree>
    <p:extLst>
      <p:ext uri="{BB962C8B-B14F-4D97-AF65-F5344CB8AC3E}">
        <p14:creationId xmlns:p14="http://schemas.microsoft.com/office/powerpoint/2010/main" val="1622429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Political machines provide work for supporters who use their positions to raise illegal money for themselves and the bosses of the party and rally voters to help the machine-supported candidates.</a:t>
            </a:r>
          </a:p>
          <a:p>
            <a:r>
              <a:rPr lang="en-US" dirty="0"/>
              <a:t>Voters are also provided with concrete advantages to ensure their loyalty by the machines.</a:t>
            </a:r>
          </a:p>
          <a:p>
            <a:endParaRPr lang="en-US" dirty="0"/>
          </a:p>
          <a:p>
            <a:r>
              <a:rPr lang="en-US" dirty="0"/>
              <a:t>Powerful business interests manipulated politicians to obtain preferential government treatment, for example by providing bribes to lawmakers, sometimes in the form of corporate securities or special rights, to provide businesses with special advantages, or to look the other way while public funds were being siphoned off by private interests.</a:t>
            </a:r>
            <a:endParaRPr lang="en-KE" dirty="0"/>
          </a:p>
        </p:txBody>
      </p:sp>
      <p:sp>
        <p:nvSpPr>
          <p:cNvPr id="4" name="Slide Number Placeholder 3"/>
          <p:cNvSpPr>
            <a:spLocks noGrp="1"/>
          </p:cNvSpPr>
          <p:nvPr>
            <p:ph type="sldNum" sz="quarter" idx="5"/>
          </p:nvPr>
        </p:nvSpPr>
        <p:spPr/>
        <p:txBody>
          <a:bodyPr/>
          <a:lstStyle/>
          <a:p>
            <a:fld id="{EEDB043F-990C-4940-8810-C02075D7C92B}" type="slidenum">
              <a:rPr lang="en-KE" smtClean="0"/>
              <a:t>3</a:t>
            </a:fld>
            <a:endParaRPr lang="en-KE"/>
          </a:p>
        </p:txBody>
      </p:sp>
    </p:spTree>
    <p:extLst>
      <p:ext uri="{BB962C8B-B14F-4D97-AF65-F5344CB8AC3E}">
        <p14:creationId xmlns:p14="http://schemas.microsoft.com/office/powerpoint/2010/main" val="1989737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the American Government steps up its health-related procurement, learned lessons elsewhere in the corruption of the health sector indicate that procurement and misconduct could lead to deadly results, perhaps in return for bribes, exorbitant costs or poor-quality products.</a:t>
            </a:r>
          </a:p>
          <a:p>
            <a:r>
              <a:rPr lang="en-US" dirty="0"/>
              <a:t>Corruption undermined containment measures in past epidemics, such as when corrupt actors used small bribes and other favors to circumvent quarantines, roadblocks, and procedures for healthy body selection.</a:t>
            </a:r>
            <a:endParaRPr lang="en-KE" dirty="0"/>
          </a:p>
        </p:txBody>
      </p:sp>
      <p:sp>
        <p:nvSpPr>
          <p:cNvPr id="4" name="Slide Number Placeholder 3"/>
          <p:cNvSpPr>
            <a:spLocks noGrp="1"/>
          </p:cNvSpPr>
          <p:nvPr>
            <p:ph type="sldNum" sz="quarter" idx="5"/>
          </p:nvPr>
        </p:nvSpPr>
        <p:spPr/>
        <p:txBody>
          <a:bodyPr/>
          <a:lstStyle/>
          <a:p>
            <a:fld id="{EEDB043F-990C-4940-8810-C02075D7C92B}" type="slidenum">
              <a:rPr lang="en-KE" smtClean="0"/>
              <a:t>4</a:t>
            </a:fld>
            <a:endParaRPr lang="en-KE"/>
          </a:p>
        </p:txBody>
      </p:sp>
    </p:spTree>
    <p:extLst>
      <p:ext uri="{BB962C8B-B14F-4D97-AF65-F5344CB8AC3E}">
        <p14:creationId xmlns:p14="http://schemas.microsoft.com/office/powerpoint/2010/main" val="3271597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EEDB043F-990C-4940-8810-C02075D7C92B}" type="slidenum">
              <a:rPr lang="en-KE" smtClean="0"/>
              <a:t>6</a:t>
            </a:fld>
            <a:endParaRPr lang="en-KE"/>
          </a:p>
        </p:txBody>
      </p:sp>
    </p:spTree>
    <p:extLst>
      <p:ext uri="{BB962C8B-B14F-4D97-AF65-F5344CB8AC3E}">
        <p14:creationId xmlns:p14="http://schemas.microsoft.com/office/powerpoint/2010/main" val="1641246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Watergate</a:t>
            </a:r>
          </a:p>
          <a:p>
            <a:r>
              <a:rPr lang="en-US" dirty="0"/>
              <a:t>The President's Re-election Committee was using government mechanisms to target domestic critics in the press and the political community, even breaking into the Pentagon Papers leaker psychiatrist's office, Daniel Ellsberg, to see what kind of dirt they might use to discredit him. President Nixon resigned due to this.</a:t>
            </a:r>
          </a:p>
          <a:p>
            <a:r>
              <a:rPr lang="en-US" b="1" dirty="0"/>
              <a:t>Iran contra</a:t>
            </a:r>
          </a:p>
          <a:p>
            <a:r>
              <a:rPr lang="en-US" dirty="0"/>
              <a:t>This included high-level government officials actually subverting Congress's will by using covert deals/operations to get around what Congress said they couldn't do.</a:t>
            </a:r>
            <a:endParaRPr lang="en-KE" dirty="0"/>
          </a:p>
        </p:txBody>
      </p:sp>
      <p:sp>
        <p:nvSpPr>
          <p:cNvPr id="4" name="Slide Number Placeholder 3"/>
          <p:cNvSpPr>
            <a:spLocks noGrp="1"/>
          </p:cNvSpPr>
          <p:nvPr>
            <p:ph type="sldNum" sz="quarter" idx="5"/>
          </p:nvPr>
        </p:nvSpPr>
        <p:spPr/>
        <p:txBody>
          <a:bodyPr/>
          <a:lstStyle/>
          <a:p>
            <a:fld id="{EEDB043F-990C-4940-8810-C02075D7C92B}" type="slidenum">
              <a:rPr lang="en-KE" smtClean="0"/>
              <a:t>7</a:t>
            </a:fld>
            <a:endParaRPr lang="en-KE"/>
          </a:p>
        </p:txBody>
      </p:sp>
    </p:spTree>
    <p:extLst>
      <p:ext uri="{BB962C8B-B14F-4D97-AF65-F5344CB8AC3E}">
        <p14:creationId xmlns:p14="http://schemas.microsoft.com/office/powerpoint/2010/main" val="760006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Vast increases in local government budgets have significantly improved the possible advantages of corruption.</a:t>
            </a:r>
          </a:p>
          <a:p>
            <a:r>
              <a:rPr lang="en-US" dirty="0"/>
              <a:t>It would be shocking if, between 1800 and1870, corruption had not increased.</a:t>
            </a:r>
          </a:p>
          <a:p>
            <a:r>
              <a:rPr lang="en-US" dirty="0"/>
              <a:t>However, the decrease in corruption between the mid-1870s and 1920s was not related to decreasing returns to corruption. The government's size has continued to grow and the income from corruption in the judiciary has also risen.</a:t>
            </a:r>
          </a:p>
          <a:p>
            <a:endParaRPr lang="en-KE" dirty="0"/>
          </a:p>
        </p:txBody>
      </p:sp>
      <p:sp>
        <p:nvSpPr>
          <p:cNvPr id="4" name="Slide Number Placeholder 3"/>
          <p:cNvSpPr>
            <a:spLocks noGrp="1"/>
          </p:cNvSpPr>
          <p:nvPr>
            <p:ph type="sldNum" sz="quarter" idx="5"/>
          </p:nvPr>
        </p:nvSpPr>
        <p:spPr/>
        <p:txBody>
          <a:bodyPr/>
          <a:lstStyle/>
          <a:p>
            <a:fld id="{EEDB043F-990C-4940-8810-C02075D7C92B}" type="slidenum">
              <a:rPr lang="en-KE" smtClean="0"/>
              <a:t>8</a:t>
            </a:fld>
            <a:endParaRPr lang="en-KE"/>
          </a:p>
        </p:txBody>
      </p:sp>
    </p:spTree>
    <p:extLst>
      <p:ext uri="{BB962C8B-B14F-4D97-AF65-F5344CB8AC3E}">
        <p14:creationId xmlns:p14="http://schemas.microsoft.com/office/powerpoint/2010/main" val="1400696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EEDB043F-990C-4940-8810-C02075D7C92B}" type="slidenum">
              <a:rPr lang="en-KE" smtClean="0"/>
              <a:t>10</a:t>
            </a:fld>
            <a:endParaRPr lang="en-KE"/>
          </a:p>
        </p:txBody>
      </p:sp>
    </p:spTree>
    <p:extLst>
      <p:ext uri="{BB962C8B-B14F-4D97-AF65-F5344CB8AC3E}">
        <p14:creationId xmlns:p14="http://schemas.microsoft.com/office/powerpoint/2010/main" val="1945368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22CEEA8-F39B-4B59-86CF-CBE2CF5666C8}" type="datetimeFigureOut">
              <a:rPr lang="en-KE" smtClean="0"/>
              <a:t>04/02/2021</a:t>
            </a:fld>
            <a:endParaRPr lang="en-KE"/>
          </a:p>
        </p:txBody>
      </p:sp>
      <p:sp>
        <p:nvSpPr>
          <p:cNvPr id="5" name="Footer Placeholder 4"/>
          <p:cNvSpPr>
            <a:spLocks noGrp="1"/>
          </p:cNvSpPr>
          <p:nvPr>
            <p:ph type="ftr" sz="quarter" idx="11"/>
          </p:nvPr>
        </p:nvSpPr>
        <p:spPr/>
        <p:txBody>
          <a:bodyPr/>
          <a:lstStyle/>
          <a:p>
            <a:endParaRPr lang="en-KE"/>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9A36EC4-96DF-4236-B69B-14D92F09AE6B}" type="slidenum">
              <a:rPr lang="en-KE" smtClean="0"/>
              <a:t>‹#›</a:t>
            </a:fld>
            <a:endParaRPr lang="en-KE"/>
          </a:p>
        </p:txBody>
      </p:sp>
    </p:spTree>
    <p:extLst>
      <p:ext uri="{BB962C8B-B14F-4D97-AF65-F5344CB8AC3E}">
        <p14:creationId xmlns:p14="http://schemas.microsoft.com/office/powerpoint/2010/main" val="1225984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2CEEA8-F39B-4B59-86CF-CBE2CF5666C8}" type="datetimeFigureOut">
              <a:rPr lang="en-KE" smtClean="0"/>
              <a:t>04/02/2021</a:t>
            </a:fld>
            <a:endParaRPr lang="en-KE"/>
          </a:p>
        </p:txBody>
      </p:sp>
      <p:sp>
        <p:nvSpPr>
          <p:cNvPr id="5" name="Footer Placeholder 4"/>
          <p:cNvSpPr>
            <a:spLocks noGrp="1"/>
          </p:cNvSpPr>
          <p:nvPr>
            <p:ph type="ftr" sz="quarter" idx="11"/>
          </p:nvPr>
        </p:nvSpPr>
        <p:spPr/>
        <p:txBody>
          <a:bodyPr/>
          <a:lstStyle/>
          <a:p>
            <a:endParaRPr lang="en-K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9A36EC4-96DF-4236-B69B-14D92F09AE6B}" type="slidenum">
              <a:rPr lang="en-KE" smtClean="0"/>
              <a:t>‹#›</a:t>
            </a:fld>
            <a:endParaRPr lang="en-KE"/>
          </a:p>
        </p:txBody>
      </p:sp>
    </p:spTree>
    <p:extLst>
      <p:ext uri="{BB962C8B-B14F-4D97-AF65-F5344CB8AC3E}">
        <p14:creationId xmlns:p14="http://schemas.microsoft.com/office/powerpoint/2010/main" val="107565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2CEEA8-F39B-4B59-86CF-CBE2CF5666C8}" type="datetimeFigureOut">
              <a:rPr lang="en-KE" smtClean="0"/>
              <a:t>04/02/2021</a:t>
            </a:fld>
            <a:endParaRPr lang="en-KE"/>
          </a:p>
        </p:txBody>
      </p:sp>
      <p:sp>
        <p:nvSpPr>
          <p:cNvPr id="5" name="Footer Placeholder 4"/>
          <p:cNvSpPr>
            <a:spLocks noGrp="1"/>
          </p:cNvSpPr>
          <p:nvPr>
            <p:ph type="ftr" sz="quarter" idx="11"/>
          </p:nvPr>
        </p:nvSpPr>
        <p:spPr/>
        <p:txBody>
          <a:bodyPr/>
          <a:lstStyle/>
          <a:p>
            <a:endParaRPr lang="en-K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9A36EC4-96DF-4236-B69B-14D92F09AE6B}" type="slidenum">
              <a:rPr lang="en-KE" smtClean="0"/>
              <a:t>‹#›</a:t>
            </a:fld>
            <a:endParaRPr lang="en-KE"/>
          </a:p>
        </p:txBody>
      </p:sp>
    </p:spTree>
    <p:extLst>
      <p:ext uri="{BB962C8B-B14F-4D97-AF65-F5344CB8AC3E}">
        <p14:creationId xmlns:p14="http://schemas.microsoft.com/office/powerpoint/2010/main" val="63497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22CEEA8-F39B-4B59-86CF-CBE2CF5666C8}" type="datetimeFigureOut">
              <a:rPr lang="en-KE" smtClean="0"/>
              <a:t>04/02/2021</a:t>
            </a:fld>
            <a:endParaRPr lang="en-KE"/>
          </a:p>
        </p:txBody>
      </p:sp>
      <p:sp>
        <p:nvSpPr>
          <p:cNvPr id="6" name="Footer Placeholder 5"/>
          <p:cNvSpPr>
            <a:spLocks noGrp="1"/>
          </p:cNvSpPr>
          <p:nvPr>
            <p:ph type="ftr" sz="quarter" idx="11"/>
          </p:nvPr>
        </p:nvSpPr>
        <p:spPr/>
        <p:txBody>
          <a:bodyPr/>
          <a:lstStyle/>
          <a:p>
            <a:endParaRPr lang="en-KE"/>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9A36EC4-96DF-4236-B69B-14D92F09AE6B}" type="slidenum">
              <a:rPr lang="en-KE" smtClean="0"/>
              <a:t>‹#›</a:t>
            </a:fld>
            <a:endParaRPr lang="en-KE"/>
          </a:p>
        </p:txBody>
      </p:sp>
    </p:spTree>
    <p:extLst>
      <p:ext uri="{BB962C8B-B14F-4D97-AF65-F5344CB8AC3E}">
        <p14:creationId xmlns:p14="http://schemas.microsoft.com/office/powerpoint/2010/main" val="1811959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22CEEA8-F39B-4B59-86CF-CBE2CF5666C8}" type="datetimeFigureOut">
              <a:rPr lang="en-KE" smtClean="0"/>
              <a:t>04/02/2021</a:t>
            </a:fld>
            <a:endParaRPr lang="en-KE"/>
          </a:p>
        </p:txBody>
      </p:sp>
      <p:sp>
        <p:nvSpPr>
          <p:cNvPr id="8" name="Footer Placeholder 7"/>
          <p:cNvSpPr>
            <a:spLocks noGrp="1"/>
          </p:cNvSpPr>
          <p:nvPr>
            <p:ph type="ftr" sz="quarter" idx="11"/>
          </p:nvPr>
        </p:nvSpPr>
        <p:spPr/>
        <p:txBody>
          <a:bodyPr/>
          <a:lstStyle/>
          <a:p>
            <a:endParaRPr lang="en-KE"/>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9A36EC4-96DF-4236-B69B-14D92F09AE6B}" type="slidenum">
              <a:rPr lang="en-KE" smtClean="0"/>
              <a:t>‹#›</a:t>
            </a:fld>
            <a:endParaRPr lang="en-KE"/>
          </a:p>
        </p:txBody>
      </p:sp>
    </p:spTree>
    <p:extLst>
      <p:ext uri="{BB962C8B-B14F-4D97-AF65-F5344CB8AC3E}">
        <p14:creationId xmlns:p14="http://schemas.microsoft.com/office/powerpoint/2010/main" val="1541013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22CEEA8-F39B-4B59-86CF-CBE2CF5666C8}" type="datetimeFigureOut">
              <a:rPr lang="en-KE" smtClean="0"/>
              <a:t>04/02/2021</a:t>
            </a:fld>
            <a:endParaRPr lang="en-KE"/>
          </a:p>
        </p:txBody>
      </p:sp>
      <p:sp>
        <p:nvSpPr>
          <p:cNvPr id="4" name="Footer Placeholder 3"/>
          <p:cNvSpPr>
            <a:spLocks noGrp="1"/>
          </p:cNvSpPr>
          <p:nvPr>
            <p:ph type="ftr" sz="quarter" idx="11"/>
          </p:nvPr>
        </p:nvSpPr>
        <p:spPr/>
        <p:txBody>
          <a:bodyPr/>
          <a:lstStyle/>
          <a:p>
            <a:endParaRPr lang="en-KE"/>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9A36EC4-96DF-4236-B69B-14D92F09AE6B}" type="slidenum">
              <a:rPr lang="en-KE" smtClean="0"/>
              <a:t>‹#›</a:t>
            </a:fld>
            <a:endParaRPr lang="en-KE"/>
          </a:p>
        </p:txBody>
      </p:sp>
    </p:spTree>
    <p:extLst>
      <p:ext uri="{BB962C8B-B14F-4D97-AF65-F5344CB8AC3E}">
        <p14:creationId xmlns:p14="http://schemas.microsoft.com/office/powerpoint/2010/main" val="3893739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2CEEA8-F39B-4B59-86CF-CBE2CF5666C8}" type="datetimeFigureOut">
              <a:rPr lang="en-KE" smtClean="0"/>
              <a:t>04/02/2021</a:t>
            </a:fld>
            <a:endParaRPr lang="en-KE"/>
          </a:p>
        </p:txBody>
      </p:sp>
      <p:sp>
        <p:nvSpPr>
          <p:cNvPr id="3" name="Footer Placeholder 2"/>
          <p:cNvSpPr>
            <a:spLocks noGrp="1"/>
          </p:cNvSpPr>
          <p:nvPr>
            <p:ph type="ftr" sz="quarter" idx="11"/>
          </p:nvPr>
        </p:nvSpPr>
        <p:spPr/>
        <p:txBody>
          <a:bodyPr/>
          <a:lstStyle/>
          <a:p>
            <a:endParaRPr lang="en-KE"/>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9A36EC4-96DF-4236-B69B-14D92F09AE6B}" type="slidenum">
              <a:rPr lang="en-KE" smtClean="0"/>
              <a:t>‹#›</a:t>
            </a:fld>
            <a:endParaRPr lang="en-KE"/>
          </a:p>
        </p:txBody>
      </p:sp>
    </p:spTree>
    <p:extLst>
      <p:ext uri="{BB962C8B-B14F-4D97-AF65-F5344CB8AC3E}">
        <p14:creationId xmlns:p14="http://schemas.microsoft.com/office/powerpoint/2010/main" val="1696566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2CEEA8-F39B-4B59-86CF-CBE2CF5666C8}" type="datetimeFigureOut">
              <a:rPr lang="en-KE" smtClean="0"/>
              <a:t>04/02/2021</a:t>
            </a:fld>
            <a:endParaRPr lang="en-KE"/>
          </a:p>
        </p:txBody>
      </p:sp>
      <p:sp>
        <p:nvSpPr>
          <p:cNvPr id="6" name="Footer Placeholder 5"/>
          <p:cNvSpPr>
            <a:spLocks noGrp="1"/>
          </p:cNvSpPr>
          <p:nvPr>
            <p:ph type="ftr" sz="quarter" idx="11"/>
          </p:nvPr>
        </p:nvSpPr>
        <p:spPr/>
        <p:txBody>
          <a:bodyPr/>
          <a:lstStyle/>
          <a:p>
            <a:endParaRPr lang="en-KE"/>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9A36EC4-96DF-4236-B69B-14D92F09AE6B}" type="slidenum">
              <a:rPr lang="en-KE" smtClean="0"/>
              <a:t>‹#›</a:t>
            </a:fld>
            <a:endParaRPr lang="en-KE"/>
          </a:p>
        </p:txBody>
      </p:sp>
    </p:spTree>
    <p:extLst>
      <p:ext uri="{BB962C8B-B14F-4D97-AF65-F5344CB8AC3E}">
        <p14:creationId xmlns:p14="http://schemas.microsoft.com/office/powerpoint/2010/main" val="2608608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2CEEA8-F39B-4B59-86CF-CBE2CF5666C8}" type="datetimeFigureOut">
              <a:rPr lang="en-KE" smtClean="0"/>
              <a:t>04/02/2021</a:t>
            </a:fld>
            <a:endParaRPr lang="en-KE"/>
          </a:p>
        </p:txBody>
      </p:sp>
      <p:sp>
        <p:nvSpPr>
          <p:cNvPr id="6" name="Footer Placeholder 5"/>
          <p:cNvSpPr>
            <a:spLocks noGrp="1"/>
          </p:cNvSpPr>
          <p:nvPr>
            <p:ph type="ftr" sz="quarter" idx="11"/>
          </p:nvPr>
        </p:nvSpPr>
        <p:spPr/>
        <p:txBody>
          <a:bodyPr/>
          <a:lstStyle/>
          <a:p>
            <a:endParaRPr lang="en-K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9A36EC4-96DF-4236-B69B-14D92F09AE6B}" type="slidenum">
              <a:rPr lang="en-KE" smtClean="0"/>
              <a:t>‹#›</a:t>
            </a:fld>
            <a:endParaRPr lang="en-KE"/>
          </a:p>
        </p:txBody>
      </p:sp>
    </p:spTree>
    <p:extLst>
      <p:ext uri="{BB962C8B-B14F-4D97-AF65-F5344CB8AC3E}">
        <p14:creationId xmlns:p14="http://schemas.microsoft.com/office/powerpoint/2010/main" val="178223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2CEEA8-F39B-4B59-86CF-CBE2CF5666C8}" type="datetimeFigureOut">
              <a:rPr lang="en-KE" smtClean="0"/>
              <a:t>04/02/2021</a:t>
            </a:fld>
            <a:endParaRPr lang="en-KE"/>
          </a:p>
        </p:txBody>
      </p:sp>
      <p:sp>
        <p:nvSpPr>
          <p:cNvPr id="5" name="Footer Placeholder 4"/>
          <p:cNvSpPr>
            <a:spLocks noGrp="1"/>
          </p:cNvSpPr>
          <p:nvPr>
            <p:ph type="ftr" sz="quarter" idx="11"/>
          </p:nvPr>
        </p:nvSpPr>
        <p:spPr/>
        <p:txBody>
          <a:bodyPr/>
          <a:lstStyle/>
          <a:p>
            <a:endParaRPr lang="en-K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9A36EC4-96DF-4236-B69B-14D92F09AE6B}" type="slidenum">
              <a:rPr lang="en-KE" smtClean="0"/>
              <a:t>‹#›</a:t>
            </a:fld>
            <a:endParaRPr lang="en-KE"/>
          </a:p>
        </p:txBody>
      </p:sp>
    </p:spTree>
    <p:extLst>
      <p:ext uri="{BB962C8B-B14F-4D97-AF65-F5344CB8AC3E}">
        <p14:creationId xmlns:p14="http://schemas.microsoft.com/office/powerpoint/2010/main" val="1860082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2CEEA8-F39B-4B59-86CF-CBE2CF5666C8}" type="datetimeFigureOut">
              <a:rPr lang="en-KE" smtClean="0"/>
              <a:t>04/02/2021</a:t>
            </a:fld>
            <a:endParaRPr lang="en-KE"/>
          </a:p>
        </p:txBody>
      </p:sp>
      <p:sp>
        <p:nvSpPr>
          <p:cNvPr id="5" name="Footer Placeholder 4"/>
          <p:cNvSpPr>
            <a:spLocks noGrp="1"/>
          </p:cNvSpPr>
          <p:nvPr>
            <p:ph type="ftr" sz="quarter" idx="11"/>
          </p:nvPr>
        </p:nvSpPr>
        <p:spPr/>
        <p:txBody>
          <a:bodyPr/>
          <a:lstStyle/>
          <a:p>
            <a:endParaRPr lang="en-KE"/>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9A36EC4-96DF-4236-B69B-14D92F09AE6B}" type="slidenum">
              <a:rPr lang="en-KE" smtClean="0"/>
              <a:t>‹#›</a:t>
            </a:fld>
            <a:endParaRPr lang="en-KE"/>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73124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22CEEA8-F39B-4B59-86CF-CBE2CF5666C8}" type="datetimeFigureOut">
              <a:rPr lang="en-KE" smtClean="0"/>
              <a:t>04/02/2021</a:t>
            </a:fld>
            <a:endParaRPr lang="en-KE"/>
          </a:p>
        </p:txBody>
      </p:sp>
      <p:sp>
        <p:nvSpPr>
          <p:cNvPr id="6" name="Footer Placeholder 5"/>
          <p:cNvSpPr>
            <a:spLocks noGrp="1"/>
          </p:cNvSpPr>
          <p:nvPr>
            <p:ph type="ftr" sz="quarter" idx="11"/>
          </p:nvPr>
        </p:nvSpPr>
        <p:spPr/>
        <p:txBody>
          <a:bodyPr/>
          <a:lstStyle/>
          <a:p>
            <a:endParaRPr lang="en-K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9A36EC4-96DF-4236-B69B-14D92F09AE6B}" type="slidenum">
              <a:rPr lang="en-KE" smtClean="0"/>
              <a:t>‹#›</a:t>
            </a:fld>
            <a:endParaRPr lang="en-KE"/>
          </a:p>
        </p:txBody>
      </p:sp>
    </p:spTree>
    <p:extLst>
      <p:ext uri="{BB962C8B-B14F-4D97-AF65-F5344CB8AC3E}">
        <p14:creationId xmlns:p14="http://schemas.microsoft.com/office/powerpoint/2010/main" val="1193361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22CEEA8-F39B-4B59-86CF-CBE2CF5666C8}" type="datetimeFigureOut">
              <a:rPr lang="en-KE" smtClean="0"/>
              <a:t>04/02/2021</a:t>
            </a:fld>
            <a:endParaRPr lang="en-KE"/>
          </a:p>
        </p:txBody>
      </p:sp>
      <p:sp>
        <p:nvSpPr>
          <p:cNvPr id="6" name="Footer Placeholder 5"/>
          <p:cNvSpPr>
            <a:spLocks noGrp="1"/>
          </p:cNvSpPr>
          <p:nvPr>
            <p:ph type="ftr" sz="quarter" idx="11"/>
          </p:nvPr>
        </p:nvSpPr>
        <p:spPr/>
        <p:txBody>
          <a:bodyPr/>
          <a:lstStyle/>
          <a:p>
            <a:endParaRPr lang="en-KE"/>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9A36EC4-96DF-4236-B69B-14D92F09AE6B}" type="slidenum">
              <a:rPr lang="en-KE" smtClean="0"/>
              <a:t>‹#›</a:t>
            </a:fld>
            <a:endParaRPr lang="en-KE"/>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004907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22CEEA8-F39B-4B59-86CF-CBE2CF5666C8}" type="datetimeFigureOut">
              <a:rPr lang="en-KE" smtClean="0"/>
              <a:t>04/02/2021</a:t>
            </a:fld>
            <a:endParaRPr lang="en-KE"/>
          </a:p>
        </p:txBody>
      </p:sp>
      <p:sp>
        <p:nvSpPr>
          <p:cNvPr id="6" name="Footer Placeholder 5"/>
          <p:cNvSpPr>
            <a:spLocks noGrp="1"/>
          </p:cNvSpPr>
          <p:nvPr>
            <p:ph type="ftr" sz="quarter" idx="11"/>
          </p:nvPr>
        </p:nvSpPr>
        <p:spPr/>
        <p:txBody>
          <a:bodyPr/>
          <a:lstStyle/>
          <a:p>
            <a:endParaRPr lang="en-K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9A36EC4-96DF-4236-B69B-14D92F09AE6B}" type="slidenum">
              <a:rPr lang="en-KE" smtClean="0"/>
              <a:t>‹#›</a:t>
            </a:fld>
            <a:endParaRPr lang="en-KE"/>
          </a:p>
        </p:txBody>
      </p:sp>
    </p:spTree>
    <p:extLst>
      <p:ext uri="{BB962C8B-B14F-4D97-AF65-F5344CB8AC3E}">
        <p14:creationId xmlns:p14="http://schemas.microsoft.com/office/powerpoint/2010/main" val="13992731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2CEEA8-F39B-4B59-86CF-CBE2CF5666C8}" type="datetimeFigureOut">
              <a:rPr lang="en-KE" smtClean="0"/>
              <a:t>04/02/2021</a:t>
            </a:fld>
            <a:endParaRPr lang="en-KE"/>
          </a:p>
        </p:txBody>
      </p:sp>
      <p:sp>
        <p:nvSpPr>
          <p:cNvPr id="5" name="Footer Placeholder 4"/>
          <p:cNvSpPr>
            <a:spLocks noGrp="1"/>
          </p:cNvSpPr>
          <p:nvPr>
            <p:ph type="ftr" sz="quarter" idx="11"/>
          </p:nvPr>
        </p:nvSpPr>
        <p:spPr/>
        <p:txBody>
          <a:bodyPr/>
          <a:lstStyle/>
          <a:p>
            <a:endParaRPr lang="en-K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9A36EC4-96DF-4236-B69B-14D92F09AE6B}" type="slidenum">
              <a:rPr lang="en-KE" smtClean="0"/>
              <a:t>‹#›</a:t>
            </a:fld>
            <a:endParaRPr lang="en-KE"/>
          </a:p>
        </p:txBody>
      </p:sp>
    </p:spTree>
    <p:extLst>
      <p:ext uri="{BB962C8B-B14F-4D97-AF65-F5344CB8AC3E}">
        <p14:creationId xmlns:p14="http://schemas.microsoft.com/office/powerpoint/2010/main" val="24051822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2CEEA8-F39B-4B59-86CF-CBE2CF5666C8}" type="datetimeFigureOut">
              <a:rPr lang="en-KE" smtClean="0"/>
              <a:t>04/02/2021</a:t>
            </a:fld>
            <a:endParaRPr lang="en-KE"/>
          </a:p>
        </p:txBody>
      </p:sp>
      <p:sp>
        <p:nvSpPr>
          <p:cNvPr id="5" name="Footer Placeholder 4"/>
          <p:cNvSpPr>
            <a:spLocks noGrp="1"/>
          </p:cNvSpPr>
          <p:nvPr>
            <p:ph type="ftr" sz="quarter" idx="11"/>
          </p:nvPr>
        </p:nvSpPr>
        <p:spPr/>
        <p:txBody>
          <a:bodyPr/>
          <a:lstStyle/>
          <a:p>
            <a:endParaRPr lang="en-K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9A36EC4-96DF-4236-B69B-14D92F09AE6B}" type="slidenum">
              <a:rPr lang="en-KE" smtClean="0"/>
              <a:t>‹#›</a:t>
            </a:fld>
            <a:endParaRPr lang="en-KE"/>
          </a:p>
        </p:txBody>
      </p:sp>
    </p:spTree>
    <p:extLst>
      <p:ext uri="{BB962C8B-B14F-4D97-AF65-F5344CB8AC3E}">
        <p14:creationId xmlns:p14="http://schemas.microsoft.com/office/powerpoint/2010/main" val="4028834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22CEEA8-F39B-4B59-86CF-CBE2CF5666C8}" type="datetimeFigureOut">
              <a:rPr lang="en-KE" smtClean="0"/>
              <a:t>04/02/2021</a:t>
            </a:fld>
            <a:endParaRPr lang="en-KE"/>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KE"/>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9A36EC4-96DF-4236-B69B-14D92F09AE6B}" type="slidenum">
              <a:rPr lang="en-KE" smtClean="0"/>
              <a:t>‹#›</a:t>
            </a:fld>
            <a:endParaRPr lang="en-KE"/>
          </a:p>
        </p:txBody>
      </p:sp>
    </p:spTree>
    <p:extLst>
      <p:ext uri="{BB962C8B-B14F-4D97-AF65-F5344CB8AC3E}">
        <p14:creationId xmlns:p14="http://schemas.microsoft.com/office/powerpoint/2010/main" val="27974499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scholar.harvard.edu/files/goldin/files/corruption_and_reform_an_introduction.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today.law.harvard.edu/a-history-of-corruption-in-the-united-states/" TargetMode="External"/><Relationship Id="rId4" Type="http://schemas.openxmlformats.org/officeDocument/2006/relationships/hyperlink" Target="https://www.museumofpoliticalcorruption.org/history-of-corruption.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B1D7-09C9-4DDA-95D1-68C36AB3DC06}"/>
              </a:ext>
            </a:extLst>
          </p:cNvPr>
          <p:cNvSpPr>
            <a:spLocks noGrp="1"/>
          </p:cNvSpPr>
          <p:nvPr>
            <p:ph type="ctrTitle"/>
          </p:nvPr>
        </p:nvSpPr>
        <p:spPr>
          <a:xfrm>
            <a:off x="3371787" y="1741336"/>
            <a:ext cx="5448730" cy="2404973"/>
          </a:xfrm>
        </p:spPr>
        <p:txBody>
          <a:bodyPr anchor="b">
            <a:normAutofit/>
          </a:bodyPr>
          <a:lstStyle/>
          <a:p>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Incidence and Costs of Corruption</a:t>
            </a:r>
            <a:endParaRPr lang="en-KE" sz="3200" b="1" dirty="0">
              <a:solidFill>
                <a:schemeClr val="tx2"/>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B8EA321B-46E4-42B7-A022-E50AF8D335EC}"/>
              </a:ext>
            </a:extLst>
          </p:cNvPr>
          <p:cNvSpPr>
            <a:spLocks noGrp="1"/>
          </p:cNvSpPr>
          <p:nvPr>
            <p:ph type="subTitle" idx="1"/>
          </p:nvPr>
        </p:nvSpPr>
        <p:spPr>
          <a:xfrm>
            <a:off x="3371161" y="4200522"/>
            <a:ext cx="5449982" cy="682079"/>
          </a:xfrm>
        </p:spPr>
        <p:txBody>
          <a:bodyPr>
            <a:normAutofit/>
          </a:bodyPr>
          <a:lstStyle/>
          <a:p>
            <a:r>
              <a:rPr lang="en-US" dirty="0">
                <a:solidFill>
                  <a:schemeClr val="tx2"/>
                </a:solidFill>
                <a:latin typeface="Times New Roman" panose="02020603050405020304" pitchFamily="18" charset="0"/>
                <a:cs typeface="Times New Roman" panose="02020603050405020304" pitchFamily="18" charset="0"/>
              </a:rPr>
              <a:t>Case of American Localities</a:t>
            </a:r>
            <a:endParaRPr lang="en-KE" dirty="0">
              <a:solidFill>
                <a:schemeClr val="tx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4149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C8F49-2049-4F3D-A9D3-554F9B4A4060}"/>
              </a:ext>
            </a:extLst>
          </p:cNvPr>
          <p:cNvSpPr>
            <a:spLocks noGrp="1"/>
          </p:cNvSpPr>
          <p:nvPr>
            <p:ph type="title"/>
          </p:nvPr>
        </p:nvSpPr>
        <p:spPr>
          <a:xfrm>
            <a:off x="1640156" y="637362"/>
            <a:ext cx="8911687" cy="1280890"/>
          </a:xfrm>
        </p:spPr>
        <p:txBody>
          <a:bodyPr/>
          <a:lstStyle/>
          <a:p>
            <a:r>
              <a:rPr lang="en-US" b="1" dirty="0"/>
              <a:t>History of Corruption in the United States</a:t>
            </a:r>
            <a:endParaRPr lang="en-KE" b="1" dirty="0"/>
          </a:p>
        </p:txBody>
      </p:sp>
      <p:sp>
        <p:nvSpPr>
          <p:cNvPr id="3" name="Content Placeholder 2">
            <a:extLst>
              <a:ext uri="{FF2B5EF4-FFF2-40B4-BE49-F238E27FC236}">
                <a16:creationId xmlns:a16="http://schemas.microsoft.com/office/drawing/2014/main" id="{1220EEC3-A36D-4FC6-8567-D6B2FE9A1B51}"/>
              </a:ext>
            </a:extLst>
          </p:cNvPr>
          <p:cNvSpPr>
            <a:spLocks noGrp="1"/>
          </p:cNvSpPr>
          <p:nvPr>
            <p:ph idx="1"/>
          </p:nvPr>
        </p:nvSpPr>
        <p:spPr>
          <a:xfrm>
            <a:off x="2589212" y="2133599"/>
            <a:ext cx="9217306" cy="4482353"/>
          </a:xfrm>
        </p:spPr>
        <p:txBody>
          <a:bodyPr>
            <a:noAutofit/>
          </a:bodyPr>
          <a:lstStyle/>
          <a:p>
            <a:r>
              <a:rPr lang="en-US" sz="2400" dirty="0">
                <a:latin typeface="Times New Roman" panose="02020603050405020304" pitchFamily="18" charset="0"/>
                <a:cs typeface="Times New Roman" panose="02020603050405020304" pitchFamily="18" charset="0"/>
              </a:rPr>
              <a:t>America, a superpower, is now associated with corruption just like other nations in the developing world.</a:t>
            </a:r>
          </a:p>
          <a:p>
            <a:r>
              <a:rPr lang="en-US" sz="2400" dirty="0">
                <a:latin typeface="Times New Roman" panose="02020603050405020304" pitchFamily="18" charset="0"/>
                <a:cs typeface="Times New Roman" panose="02020603050405020304" pitchFamily="18" charset="0"/>
              </a:rPr>
              <a:t>In the late nineteenth and twentieth centuries, corruption was a grave issue in the United States.</a:t>
            </a:r>
          </a:p>
          <a:p>
            <a:r>
              <a:rPr lang="en-US" sz="2400" dirty="0">
                <a:latin typeface="Times New Roman" panose="02020603050405020304" pitchFamily="18" charset="0"/>
                <a:cs typeface="Times New Roman" panose="02020603050405020304" pitchFamily="18" charset="0"/>
              </a:rPr>
              <a:t>Despite the differences between corruption a century ago and today, the systemic ways that were use before are still used now.</a:t>
            </a:r>
          </a:p>
          <a:p>
            <a:r>
              <a:rPr lang="en-US" sz="2400" dirty="0">
                <a:latin typeface="Times New Roman" panose="02020603050405020304" pitchFamily="18" charset="0"/>
                <a:cs typeface="Times New Roman" panose="02020603050405020304" pitchFamily="18" charset="0"/>
              </a:rPr>
              <a:t>Huge costs have been associated with the vice at the same time hurting the economy and more so the citizens.</a:t>
            </a:r>
          </a:p>
          <a:p>
            <a:pPr marL="0" indent="0">
              <a:buNone/>
            </a:pPr>
            <a:r>
              <a:rPr lang="en-US" sz="2400" b="0" i="0" dirty="0">
                <a:solidFill>
                  <a:srgbClr val="333333"/>
                </a:solidFill>
                <a:effectLst/>
                <a:latin typeface="Times New Roman" panose="02020603050405020304" pitchFamily="18" charset="0"/>
                <a:cs typeface="Times New Roman" panose="02020603050405020304" pitchFamily="18" charset="0"/>
              </a:rPr>
              <a:t>													(Stephenson, 2020)</a:t>
            </a:r>
            <a:endParaRPr lang="en-KE"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AB2CB504-244F-4556-BCCF-BC0DFDFEC0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7009" y="0"/>
            <a:ext cx="2994991" cy="2133599"/>
          </a:xfrm>
          <a:prstGeom prst="rect">
            <a:avLst/>
          </a:prstGeom>
        </p:spPr>
      </p:pic>
    </p:spTree>
    <p:extLst>
      <p:ext uri="{BB962C8B-B14F-4D97-AF65-F5344CB8AC3E}">
        <p14:creationId xmlns:p14="http://schemas.microsoft.com/office/powerpoint/2010/main" val="1871173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F5679-0053-4FE2-AEF6-3BB251D915EF}"/>
              </a:ext>
            </a:extLst>
          </p:cNvPr>
          <p:cNvSpPr>
            <a:spLocks noGrp="1"/>
          </p:cNvSpPr>
          <p:nvPr>
            <p:ph type="title"/>
          </p:nvPr>
        </p:nvSpPr>
        <p:spPr>
          <a:xfrm>
            <a:off x="1940312" y="624110"/>
            <a:ext cx="8911687" cy="1280890"/>
          </a:xfrm>
        </p:spPr>
        <p:txBody>
          <a:bodyPr/>
          <a:lstStyle/>
          <a:p>
            <a:r>
              <a:rPr lang="en-US" b="1" dirty="0"/>
              <a:t>What instigated corruption in history</a:t>
            </a:r>
            <a:endParaRPr lang="en-KE" b="1" dirty="0"/>
          </a:p>
        </p:txBody>
      </p:sp>
      <p:sp>
        <p:nvSpPr>
          <p:cNvPr id="3" name="Content Placeholder 2">
            <a:extLst>
              <a:ext uri="{FF2B5EF4-FFF2-40B4-BE49-F238E27FC236}">
                <a16:creationId xmlns:a16="http://schemas.microsoft.com/office/drawing/2014/main" id="{799B130B-27BD-452C-B8DA-27E20AABEB1F}"/>
              </a:ext>
            </a:extLst>
          </p:cNvPr>
          <p:cNvSpPr>
            <a:spLocks noGrp="1"/>
          </p:cNvSpPr>
          <p:nvPr>
            <p:ph idx="1"/>
          </p:nvPr>
        </p:nvSpPr>
        <p:spPr>
          <a:xfrm>
            <a:off x="1940312" y="2133599"/>
            <a:ext cx="9564300" cy="4534829"/>
          </a:xfrm>
        </p:spPr>
        <p:txBody>
          <a:bodyPr>
            <a:noAutofit/>
          </a:bodyPr>
          <a:lstStyle/>
          <a:p>
            <a:r>
              <a:rPr lang="en-US" sz="2400" b="1" dirty="0">
                <a:latin typeface="Times New Roman" panose="02020603050405020304" pitchFamily="18" charset="0"/>
                <a:cs typeface="Times New Roman" panose="02020603050405020304" pitchFamily="18" charset="0"/>
              </a:rPr>
              <a:t>Political machines </a:t>
            </a:r>
          </a:p>
          <a:p>
            <a:pPr lvl="1">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These are hugely associated with corruption.</a:t>
            </a:r>
          </a:p>
          <a:p>
            <a:pPr lvl="1">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Supporters are huge beneficiaries as they get jobs.</a:t>
            </a:r>
          </a:p>
          <a:p>
            <a:pPr lvl="1">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They late use this positions to further the vice.</a:t>
            </a:r>
          </a:p>
          <a:p>
            <a:r>
              <a:rPr lang="en-US" sz="2400" b="1" dirty="0">
                <a:latin typeface="Times New Roman" panose="02020603050405020304" pitchFamily="18" charset="0"/>
                <a:cs typeface="Times New Roman" panose="02020603050405020304" pitchFamily="18" charset="0"/>
              </a:rPr>
              <a:t>Local governments are dominated by political machines</a:t>
            </a:r>
          </a:p>
          <a:p>
            <a:pPr lvl="1">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Public offices are put up for sale.</a:t>
            </a:r>
          </a:p>
          <a:p>
            <a:r>
              <a:rPr lang="en-US" sz="2400" b="1" dirty="0">
                <a:latin typeface="Times New Roman" panose="02020603050405020304" pitchFamily="18" charset="0"/>
                <a:cs typeface="Times New Roman" panose="02020603050405020304" pitchFamily="18" charset="0"/>
              </a:rPr>
              <a:t>Politicians are corrupted by lucrative business interests</a:t>
            </a:r>
          </a:p>
          <a:p>
            <a:pPr lvl="1">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Provision of special privileges to companies </a:t>
            </a:r>
          </a:p>
          <a:p>
            <a:pPr lvl="1">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Stealing of taxpayers money</a:t>
            </a:r>
          </a:p>
        </p:txBody>
      </p:sp>
    </p:spTree>
    <p:extLst>
      <p:ext uri="{BB962C8B-B14F-4D97-AF65-F5344CB8AC3E}">
        <p14:creationId xmlns:p14="http://schemas.microsoft.com/office/powerpoint/2010/main" val="3259376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1C367-A09C-43E6-8234-52284A136336}"/>
              </a:ext>
            </a:extLst>
          </p:cNvPr>
          <p:cNvSpPr>
            <a:spLocks noGrp="1"/>
          </p:cNvSpPr>
          <p:nvPr>
            <p:ph type="title"/>
          </p:nvPr>
        </p:nvSpPr>
        <p:spPr/>
        <p:txBody>
          <a:bodyPr/>
          <a:lstStyle/>
          <a:p>
            <a:r>
              <a:rPr lang="en-US" b="1" dirty="0"/>
              <a:t>Corruption in America today</a:t>
            </a:r>
            <a:endParaRPr lang="en-KE" b="1" dirty="0"/>
          </a:p>
        </p:txBody>
      </p:sp>
      <p:sp>
        <p:nvSpPr>
          <p:cNvPr id="3" name="Content Placeholder 2">
            <a:extLst>
              <a:ext uri="{FF2B5EF4-FFF2-40B4-BE49-F238E27FC236}">
                <a16:creationId xmlns:a16="http://schemas.microsoft.com/office/drawing/2014/main" id="{213C89E8-DF91-43EE-A4E2-C9BF3C168CD1}"/>
              </a:ext>
            </a:extLst>
          </p:cNvPr>
          <p:cNvSpPr>
            <a:spLocks noGrp="1"/>
          </p:cNvSpPr>
          <p:nvPr>
            <p:ph idx="1"/>
          </p:nvPr>
        </p:nvSpPr>
        <p:spPr>
          <a:xfrm>
            <a:off x="2589211" y="2133599"/>
            <a:ext cx="9163517" cy="4536141"/>
          </a:xfrm>
        </p:spPr>
        <p:txBody>
          <a:bodyPr>
            <a:noAutofit/>
          </a:bodyPr>
          <a:lstStyle/>
          <a:p>
            <a:r>
              <a:rPr lang="en-US" sz="2400" dirty="0">
                <a:latin typeface="Times New Roman" panose="02020603050405020304" pitchFamily="18" charset="0"/>
                <a:cs typeface="Times New Roman" panose="02020603050405020304" pitchFamily="18" charset="0"/>
              </a:rPr>
              <a:t>The presidential administration of trump has been faced with numerous cases of corruption. They vary from </a:t>
            </a:r>
          </a:p>
          <a:p>
            <a:pPr lvl="3">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Conspiracy to defraud</a:t>
            </a:r>
          </a:p>
          <a:p>
            <a:pPr lvl="6">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Conflicts of interest</a:t>
            </a:r>
          </a:p>
          <a:p>
            <a:pPr lvl="7">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Campaign finance variations</a:t>
            </a:r>
          </a:p>
          <a:p>
            <a:pPr>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United states has been ranked the 22</a:t>
            </a:r>
            <a:r>
              <a:rPr lang="en-US" sz="2400" baseline="30000" dirty="0">
                <a:latin typeface="Times New Roman" panose="02020603050405020304" pitchFamily="18" charset="0"/>
                <a:cs typeface="Times New Roman" panose="02020603050405020304" pitchFamily="18" charset="0"/>
              </a:rPr>
              <a:t>nd</a:t>
            </a:r>
            <a:r>
              <a:rPr lang="en-US" sz="2400" dirty="0">
                <a:latin typeface="Times New Roman" panose="02020603050405020304" pitchFamily="18" charset="0"/>
                <a:cs typeface="Times New Roman" panose="02020603050405020304" pitchFamily="18" charset="0"/>
              </a:rPr>
              <a:t> least corrupt in 2018 down from 18</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in 2016.</a:t>
            </a:r>
          </a:p>
          <a:p>
            <a:pPr>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The recent Covid-19 pandemic has proved people can take advantage of their positions to enrich themselves. (</a:t>
            </a:r>
            <a:r>
              <a:rPr lang="en-US" sz="2400" dirty="0" err="1">
                <a:latin typeface="Times New Roman" panose="02020603050405020304" pitchFamily="18" charset="0"/>
                <a:cs typeface="Times New Roman" panose="02020603050405020304" pitchFamily="18" charset="0"/>
              </a:rPr>
              <a:t>Vittori</a:t>
            </a:r>
            <a:r>
              <a:rPr lang="en-US" sz="2400" dirty="0">
                <a:latin typeface="Times New Roman" panose="02020603050405020304" pitchFamily="18" charset="0"/>
                <a:cs typeface="Times New Roman" panose="02020603050405020304" pitchFamily="18" charset="0"/>
              </a:rPr>
              <a:t>, 2020).</a:t>
            </a:r>
          </a:p>
        </p:txBody>
      </p:sp>
    </p:spTree>
    <p:extLst>
      <p:ext uri="{BB962C8B-B14F-4D97-AF65-F5344CB8AC3E}">
        <p14:creationId xmlns:p14="http://schemas.microsoft.com/office/powerpoint/2010/main" val="263262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C0D36-A4C3-475B-AC37-97E5B0B7D59E}"/>
              </a:ext>
            </a:extLst>
          </p:cNvPr>
          <p:cNvSpPr>
            <a:spLocks noGrp="1"/>
          </p:cNvSpPr>
          <p:nvPr>
            <p:ph type="title"/>
          </p:nvPr>
        </p:nvSpPr>
        <p:spPr>
          <a:xfrm>
            <a:off x="1858297" y="727349"/>
            <a:ext cx="8911687" cy="1280890"/>
          </a:xfrm>
        </p:spPr>
        <p:txBody>
          <a:bodyPr/>
          <a:lstStyle/>
          <a:p>
            <a:r>
              <a:rPr lang="en-US" b="1" dirty="0"/>
              <a:t>Potential of discovery</a:t>
            </a:r>
            <a:endParaRPr lang="en-KE" b="1" dirty="0"/>
          </a:p>
        </p:txBody>
      </p:sp>
      <p:sp>
        <p:nvSpPr>
          <p:cNvPr id="3" name="Content Placeholder 2">
            <a:extLst>
              <a:ext uri="{FF2B5EF4-FFF2-40B4-BE49-F238E27FC236}">
                <a16:creationId xmlns:a16="http://schemas.microsoft.com/office/drawing/2014/main" id="{E4796566-5D49-4FFC-9BCB-B949F2750895}"/>
              </a:ext>
            </a:extLst>
          </p:cNvPr>
          <p:cNvSpPr>
            <a:spLocks noGrp="1"/>
          </p:cNvSpPr>
          <p:nvPr>
            <p:ph idx="1"/>
          </p:nvPr>
        </p:nvSpPr>
        <p:spPr>
          <a:xfrm>
            <a:off x="1858297" y="2133599"/>
            <a:ext cx="9646315" cy="4385187"/>
          </a:xfrm>
        </p:spPr>
        <p:txBody>
          <a:bodyPr>
            <a:noAutofit/>
          </a:bodyPr>
          <a:lstStyle/>
          <a:p>
            <a:r>
              <a:rPr lang="en-US" sz="2400" dirty="0">
                <a:latin typeface="Times New Roman" panose="02020603050405020304" pitchFamily="18" charset="0"/>
                <a:cs typeface="Times New Roman" panose="02020603050405020304" pitchFamily="18" charset="0"/>
              </a:rPr>
              <a:t>It is very easy to detect corruption today. This is because of the advanced technology.</a:t>
            </a:r>
          </a:p>
          <a:p>
            <a:r>
              <a:rPr lang="en-US" sz="2400" dirty="0">
                <a:latin typeface="Times New Roman" panose="02020603050405020304" pitchFamily="18" charset="0"/>
                <a:cs typeface="Times New Roman" panose="02020603050405020304" pitchFamily="18" charset="0"/>
              </a:rPr>
              <a:t>Various bodies such as FBI, that specialize in corruption have got great expertise in knowing corrupt officials.</a:t>
            </a:r>
          </a:p>
          <a:p>
            <a:r>
              <a:rPr lang="en-US" sz="2400" dirty="0">
                <a:latin typeface="Times New Roman" panose="02020603050405020304" pitchFamily="18" charset="0"/>
                <a:cs typeface="Times New Roman" panose="02020603050405020304" pitchFamily="18" charset="0"/>
              </a:rPr>
              <a:t>The FBI's top criminal investigation objective, public corruption, poses a significant threat to national security and way of life hence the efforts.</a:t>
            </a:r>
          </a:p>
          <a:p>
            <a:r>
              <a:rPr lang="en-US" sz="2400" dirty="0">
                <a:latin typeface="Times New Roman" panose="02020603050405020304" pitchFamily="18" charset="0"/>
                <a:cs typeface="Times New Roman" panose="02020603050405020304" pitchFamily="18" charset="0"/>
              </a:rPr>
              <a:t>In the 19</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and 20</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century detecting corruption was difficult. One reason is that there were no systems by people relied on papers.</a:t>
            </a:r>
          </a:p>
          <a:p>
            <a:r>
              <a:rPr lang="en-US" sz="2400" dirty="0">
                <a:latin typeface="Times New Roman" panose="02020603050405020304" pitchFamily="18" charset="0"/>
                <a:cs typeface="Times New Roman" panose="02020603050405020304" pitchFamily="18" charset="0"/>
              </a:rPr>
              <a:t>The media  at the time cannot be compared to today.</a:t>
            </a:r>
          </a:p>
          <a:p>
            <a:endParaRPr lang="en-US" sz="2400" dirty="0">
              <a:latin typeface="Times New Roman" panose="02020603050405020304" pitchFamily="18" charset="0"/>
              <a:cs typeface="Times New Roman" panose="02020603050405020304" pitchFamily="18" charset="0"/>
            </a:endParaRPr>
          </a:p>
          <a:p>
            <a:endParaRPr lang="en-K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4959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3CF51-E9B1-4227-9079-C25F896A80DF}"/>
              </a:ext>
            </a:extLst>
          </p:cNvPr>
          <p:cNvSpPr>
            <a:spLocks noGrp="1"/>
          </p:cNvSpPr>
          <p:nvPr>
            <p:ph type="title"/>
          </p:nvPr>
        </p:nvSpPr>
        <p:spPr>
          <a:xfrm>
            <a:off x="1870254" y="551330"/>
            <a:ext cx="8911687" cy="1280890"/>
          </a:xfrm>
        </p:spPr>
        <p:txBody>
          <a:bodyPr/>
          <a:lstStyle/>
          <a:p>
            <a:r>
              <a:rPr lang="en-US" b="1" dirty="0"/>
              <a:t>Attempts to combat corruption in the 19</a:t>
            </a:r>
            <a:r>
              <a:rPr lang="en-US" b="1" baseline="30000" dirty="0"/>
              <a:t>th</a:t>
            </a:r>
            <a:r>
              <a:rPr lang="en-US" b="1" dirty="0"/>
              <a:t> and 20</a:t>
            </a:r>
            <a:r>
              <a:rPr lang="en-US" b="1" baseline="30000" dirty="0"/>
              <a:t>th</a:t>
            </a:r>
            <a:r>
              <a:rPr lang="en-US" b="1" dirty="0"/>
              <a:t> century</a:t>
            </a:r>
            <a:endParaRPr lang="en-KE" b="1" dirty="0"/>
          </a:p>
        </p:txBody>
      </p:sp>
      <p:sp>
        <p:nvSpPr>
          <p:cNvPr id="3" name="Content Placeholder 2">
            <a:extLst>
              <a:ext uri="{FF2B5EF4-FFF2-40B4-BE49-F238E27FC236}">
                <a16:creationId xmlns:a16="http://schemas.microsoft.com/office/drawing/2014/main" id="{449AFB05-ECBF-46F4-975F-2BEE7E808280}"/>
              </a:ext>
            </a:extLst>
          </p:cNvPr>
          <p:cNvSpPr>
            <a:spLocks noGrp="1"/>
          </p:cNvSpPr>
          <p:nvPr>
            <p:ph idx="1"/>
          </p:nvPr>
        </p:nvSpPr>
        <p:spPr>
          <a:xfrm>
            <a:off x="990464" y="1832220"/>
            <a:ext cx="11201536" cy="5025780"/>
          </a:xfrm>
        </p:spPr>
        <p:txBody>
          <a:bodyPr>
            <a:normAutofit/>
          </a:bodyPr>
          <a:lstStyle/>
          <a:p>
            <a:r>
              <a:rPr lang="en-US" sz="2400" dirty="0">
                <a:solidFill>
                  <a:schemeClr val="bg2">
                    <a:lumMod val="25000"/>
                  </a:schemeClr>
                </a:solidFill>
                <a:latin typeface="Times New Roman" panose="02020603050405020304" pitchFamily="18" charset="0"/>
                <a:cs typeface="Times New Roman" panose="02020603050405020304" pitchFamily="18" charset="0"/>
              </a:rPr>
              <a:t>1823: Tennessee law made it a crime to treat the voters with spiritual liquors for the aim of acquiring their votes, for any person selling himself as a candidate for any office of honor, benefit, or trust,</a:t>
            </a:r>
          </a:p>
          <a:p>
            <a:r>
              <a:rPr lang="en-US" sz="2400" dirty="0">
                <a:solidFill>
                  <a:schemeClr val="bg2">
                    <a:lumMod val="25000"/>
                  </a:schemeClr>
                </a:solidFill>
                <a:latin typeface="Times New Roman" panose="02020603050405020304" pitchFamily="18" charset="0"/>
                <a:cs typeface="Times New Roman" panose="02020603050405020304" pitchFamily="18" charset="0"/>
              </a:rPr>
              <a:t>1820s:Expansion of laws on corruption to legislative action. Bribery of legislative officers as a felony was included in most states that enacted fresh anti-bribery legislation after the 1820s.</a:t>
            </a:r>
          </a:p>
          <a:p>
            <a:r>
              <a:rPr lang="en-US" sz="2400" dirty="0">
                <a:solidFill>
                  <a:schemeClr val="bg2">
                    <a:lumMod val="25000"/>
                  </a:schemeClr>
                </a:solidFill>
                <a:latin typeface="Times New Roman" panose="02020603050405020304" pitchFamily="18" charset="0"/>
                <a:cs typeface="Times New Roman" panose="02020603050405020304" pitchFamily="18" charset="0"/>
              </a:rPr>
              <a:t>1853: </a:t>
            </a:r>
            <a:r>
              <a:rPr lang="en-US" sz="2400" i="0" dirty="0">
                <a:solidFill>
                  <a:schemeClr val="bg2">
                    <a:lumMod val="25000"/>
                  </a:schemeClr>
                </a:solidFill>
                <a:effectLst/>
                <a:latin typeface="Times New Roman" panose="02020603050405020304" pitchFamily="18" charset="0"/>
                <a:cs typeface="Times New Roman" panose="02020603050405020304" pitchFamily="18" charset="0"/>
              </a:rPr>
              <a:t>First general federal U.S. bribery law passed.  </a:t>
            </a:r>
          </a:p>
          <a:p>
            <a:r>
              <a:rPr lang="en-US" sz="2400" dirty="0">
                <a:solidFill>
                  <a:schemeClr val="bg2">
                    <a:lumMod val="25000"/>
                  </a:schemeClr>
                </a:solidFill>
                <a:latin typeface="Times New Roman" panose="02020603050405020304" pitchFamily="18" charset="0"/>
                <a:cs typeface="Times New Roman" panose="02020603050405020304" pitchFamily="18" charset="0"/>
              </a:rPr>
              <a:t>1900s: To punish government officials, Roosevelt used obscure laws. "Hundreds of people were charged by authorities, and thousands were sentenced. A new period of law justice had started, one of targeted investigations that were sporadic and frequently politically charged.</a:t>
            </a:r>
          </a:p>
          <a:p>
            <a:pPr marL="0" indent="0">
              <a:buNone/>
            </a:pPr>
            <a:r>
              <a:rPr lang="en-US" sz="2400" b="0" i="0" dirty="0">
                <a:solidFill>
                  <a:srgbClr val="333333"/>
                </a:solidFill>
                <a:effectLst/>
                <a:latin typeface="Times New Roman" panose="02020603050405020304" pitchFamily="18" charset="0"/>
                <a:cs typeface="Times New Roman" panose="02020603050405020304" pitchFamily="18" charset="0"/>
              </a:rPr>
              <a:t>									                      (The museum of political corruption, n.d.)</a:t>
            </a:r>
            <a:endParaRPr lang="en-KE" sz="2400" dirty="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6426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12441-D613-45A2-B7EE-E084C164E991}"/>
              </a:ext>
            </a:extLst>
          </p:cNvPr>
          <p:cNvSpPr>
            <a:spLocks noGrp="1"/>
          </p:cNvSpPr>
          <p:nvPr>
            <p:ph type="title"/>
          </p:nvPr>
        </p:nvSpPr>
        <p:spPr>
          <a:xfrm>
            <a:off x="2002989" y="624109"/>
            <a:ext cx="8911687" cy="828172"/>
          </a:xfrm>
        </p:spPr>
        <p:txBody>
          <a:bodyPr/>
          <a:lstStyle/>
          <a:p>
            <a:r>
              <a:rPr lang="en-US" b="1" dirty="0"/>
              <a:t>Biggest scandals in the U.S</a:t>
            </a:r>
            <a:endParaRPr lang="en-KE" b="1" dirty="0"/>
          </a:p>
        </p:txBody>
      </p:sp>
      <p:sp>
        <p:nvSpPr>
          <p:cNvPr id="3" name="Content Placeholder 2">
            <a:extLst>
              <a:ext uri="{FF2B5EF4-FFF2-40B4-BE49-F238E27FC236}">
                <a16:creationId xmlns:a16="http://schemas.microsoft.com/office/drawing/2014/main" id="{A12E179F-AD43-4480-B94A-E1EF9CD3C537}"/>
              </a:ext>
            </a:extLst>
          </p:cNvPr>
          <p:cNvSpPr>
            <a:spLocks noGrp="1"/>
          </p:cNvSpPr>
          <p:nvPr>
            <p:ph idx="1"/>
          </p:nvPr>
        </p:nvSpPr>
        <p:spPr>
          <a:xfrm>
            <a:off x="2589212" y="1452281"/>
            <a:ext cx="9297988" cy="5109883"/>
          </a:xfrm>
        </p:spPr>
        <p:txBody>
          <a:bodyPr>
            <a:noAutofit/>
          </a:bodyPr>
          <a:lstStyle/>
          <a:p>
            <a:r>
              <a:rPr lang="en-US" sz="2400" dirty="0">
                <a:latin typeface="Times New Roman" panose="02020603050405020304" pitchFamily="18" charset="0"/>
                <a:cs typeface="Times New Roman" panose="02020603050405020304" pitchFamily="18" charset="0"/>
              </a:rPr>
              <a:t>in the late 19</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and the 20</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century big scandals involved the government.</a:t>
            </a:r>
          </a:p>
          <a:p>
            <a:pPr lvl="2"/>
            <a:r>
              <a:rPr lang="en-US" sz="2400" dirty="0">
                <a:latin typeface="Times New Roman" panose="02020603050405020304" pitchFamily="18" charset="0"/>
                <a:cs typeface="Times New Roman" panose="02020603050405020304" pitchFamily="18" charset="0"/>
              </a:rPr>
              <a:t>Watergate (1972-1974)</a:t>
            </a:r>
          </a:p>
          <a:p>
            <a:pPr lvl="2"/>
            <a:r>
              <a:rPr lang="en-US" sz="2400" dirty="0">
                <a:latin typeface="Times New Roman" panose="02020603050405020304" pitchFamily="18" charset="0"/>
                <a:cs typeface="Times New Roman" panose="02020603050405020304" pitchFamily="18" charset="0"/>
              </a:rPr>
              <a:t>Iran-Contra (1986-1989)</a:t>
            </a:r>
          </a:p>
          <a:p>
            <a:pPr marL="0" indent="0">
              <a:buNone/>
            </a:pPr>
            <a:r>
              <a:rPr lang="en-US" sz="2400" dirty="0">
                <a:latin typeface="Times New Roman" panose="02020603050405020304" pitchFamily="18" charset="0"/>
                <a:cs typeface="Times New Roman" panose="02020603050405020304" pitchFamily="18" charset="0"/>
              </a:rPr>
              <a:t>Today corruption I in the US is being peddled in many forms including</a:t>
            </a:r>
          </a:p>
          <a:p>
            <a:pPr>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Electoral fraud</a:t>
            </a:r>
          </a:p>
          <a:p>
            <a:pPr>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Cronyism</a:t>
            </a:r>
          </a:p>
          <a:p>
            <a:pPr>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Nepotism</a:t>
            </a:r>
          </a:p>
          <a:p>
            <a:pPr>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Economics of corruption</a:t>
            </a:r>
          </a:p>
          <a:p>
            <a:pPr marL="0" indent="0">
              <a:buNone/>
            </a:pPr>
            <a:r>
              <a:rPr lang="en-US" sz="2400" dirty="0">
                <a:latin typeface="Times New Roman" panose="02020603050405020304" pitchFamily="18" charset="0"/>
                <a:cs typeface="Times New Roman" panose="02020603050405020304" pitchFamily="18" charset="0"/>
              </a:rPr>
              <a:t>	however corruption by political arm has already been on the limelight</a:t>
            </a:r>
            <a:endParaRPr lang="en-K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3555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98984-C243-44E8-8AEB-F3573C8D0A60}"/>
              </a:ext>
            </a:extLst>
          </p:cNvPr>
          <p:cNvSpPr>
            <a:spLocks noGrp="1"/>
          </p:cNvSpPr>
          <p:nvPr>
            <p:ph type="title"/>
          </p:nvPr>
        </p:nvSpPr>
        <p:spPr>
          <a:xfrm>
            <a:off x="2592925" y="624110"/>
            <a:ext cx="8911687" cy="962643"/>
          </a:xfrm>
        </p:spPr>
        <p:txBody>
          <a:bodyPr/>
          <a:lstStyle/>
          <a:p>
            <a:r>
              <a:rPr lang="en-US" b="1" dirty="0"/>
              <a:t>Arc of corruption in United States.</a:t>
            </a:r>
            <a:endParaRPr lang="en-KE" b="1" dirty="0"/>
          </a:p>
        </p:txBody>
      </p:sp>
      <p:sp>
        <p:nvSpPr>
          <p:cNvPr id="3" name="Content Placeholder 2">
            <a:extLst>
              <a:ext uri="{FF2B5EF4-FFF2-40B4-BE49-F238E27FC236}">
                <a16:creationId xmlns:a16="http://schemas.microsoft.com/office/drawing/2014/main" id="{A5686055-2291-41C1-B50C-728CBD44F936}"/>
              </a:ext>
            </a:extLst>
          </p:cNvPr>
          <p:cNvSpPr>
            <a:spLocks noGrp="1"/>
          </p:cNvSpPr>
          <p:nvPr>
            <p:ph idx="1"/>
          </p:nvPr>
        </p:nvSpPr>
        <p:spPr>
          <a:xfrm>
            <a:off x="2178424" y="1586753"/>
            <a:ext cx="9326187" cy="4647137"/>
          </a:xfrm>
        </p:spPr>
        <p:txBody>
          <a:bodyPr>
            <a:normAutofit/>
          </a:bodyPr>
          <a:lstStyle/>
          <a:p>
            <a:r>
              <a:rPr lang="en-US" sz="2400" dirty="0">
                <a:latin typeface="Times New Roman" panose="02020603050405020304" pitchFamily="18" charset="0"/>
                <a:cs typeface="Times New Roman" panose="02020603050405020304" pitchFamily="18" charset="0"/>
              </a:rPr>
              <a:t>In U.S. history, the early era was possibly a little less corrupt  compared to the Gilded Age that followed.</a:t>
            </a:r>
          </a:p>
          <a:p>
            <a:r>
              <a:rPr lang="en-US" sz="2400" dirty="0">
                <a:latin typeface="Times New Roman" panose="02020603050405020304" pitchFamily="18" charset="0"/>
                <a:cs typeface="Times New Roman" panose="02020603050405020304" pitchFamily="18" charset="0"/>
              </a:rPr>
              <a:t>The rise in corruption in the 19</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century can be attributed to the increase in scale of both government and the economy.</a:t>
            </a:r>
          </a:p>
          <a:p>
            <a:r>
              <a:rPr lang="en-US" sz="2400" dirty="0">
                <a:latin typeface="Times New Roman" panose="02020603050405020304" pitchFamily="18" charset="0"/>
                <a:cs typeface="Times New Roman" panose="02020603050405020304" pitchFamily="18" charset="0"/>
              </a:rPr>
              <a:t>The biggest shift in the twentieth century has been at the detriment of crooked politicians. The full apparatus of modern corruption regulations has been put in place.</a:t>
            </a:r>
          </a:p>
          <a:p>
            <a:r>
              <a:rPr lang="en-US" sz="2400" dirty="0">
                <a:latin typeface="Times New Roman" panose="02020603050405020304" pitchFamily="18" charset="0"/>
                <a:cs typeface="Times New Roman" panose="02020603050405020304" pitchFamily="18" charset="0"/>
              </a:rPr>
              <a:t>Increased competition and political freedom in the news media meant that illegal practices and corruption allegations were more likely to be identified in America, not just in the major cities.</a:t>
            </a:r>
          </a:p>
          <a:p>
            <a:pPr marL="0" indent="0">
              <a:buNone/>
            </a:pPr>
            <a:r>
              <a:rPr lang="en-US" sz="2400" dirty="0">
                <a:latin typeface="Times New Roman" panose="02020603050405020304" pitchFamily="18" charset="0"/>
                <a:cs typeface="Times New Roman" panose="02020603050405020304" pitchFamily="18" charset="0"/>
              </a:rPr>
              <a:t>											</a:t>
            </a:r>
            <a:r>
              <a:rPr lang="en-US" sz="2400" b="0" i="0" dirty="0">
                <a:solidFill>
                  <a:srgbClr val="333333"/>
                </a:solidFill>
                <a:effectLst/>
                <a:latin typeface="Verdana" panose="020B0604030504040204" pitchFamily="34" charset="0"/>
              </a:rPr>
              <a:t>(</a:t>
            </a:r>
            <a:r>
              <a:rPr lang="en-US" sz="2400" b="0" i="0" dirty="0" err="1">
                <a:solidFill>
                  <a:srgbClr val="333333"/>
                </a:solidFill>
                <a:effectLst/>
                <a:latin typeface="Verdana" panose="020B0604030504040204" pitchFamily="34" charset="0"/>
              </a:rPr>
              <a:t>Glaeser</a:t>
            </a:r>
            <a:r>
              <a:rPr lang="en-US" sz="2400" b="0" i="0" dirty="0">
                <a:solidFill>
                  <a:srgbClr val="333333"/>
                </a:solidFill>
                <a:effectLst/>
                <a:latin typeface="Verdana" panose="020B0604030504040204" pitchFamily="34" charset="0"/>
              </a:rPr>
              <a:t> &amp; Goldin, 2005)</a:t>
            </a:r>
            <a:endParaRPr lang="en-K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0730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DDB14-0FEB-4137-B2CC-FD8385B4B986}"/>
              </a:ext>
            </a:extLst>
          </p:cNvPr>
          <p:cNvSpPr>
            <a:spLocks noGrp="1"/>
          </p:cNvSpPr>
          <p:nvPr>
            <p:ph type="title"/>
          </p:nvPr>
        </p:nvSpPr>
        <p:spPr/>
        <p:txBody>
          <a:bodyPr/>
          <a:lstStyle/>
          <a:p>
            <a:r>
              <a:rPr lang="en-US" b="1" dirty="0"/>
              <a:t>Conclusion</a:t>
            </a:r>
            <a:endParaRPr lang="en-KE" b="1" dirty="0"/>
          </a:p>
        </p:txBody>
      </p:sp>
      <p:sp>
        <p:nvSpPr>
          <p:cNvPr id="3" name="Content Placeholder 2">
            <a:extLst>
              <a:ext uri="{FF2B5EF4-FFF2-40B4-BE49-F238E27FC236}">
                <a16:creationId xmlns:a16="http://schemas.microsoft.com/office/drawing/2014/main" id="{2BA8AD4A-1351-4707-A866-7B2F4793D1E4}"/>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From evidence, corruption has been there in the American system even as democracy was taking shape.</a:t>
            </a:r>
          </a:p>
          <a:p>
            <a:r>
              <a:rPr lang="en-US" sz="2400" dirty="0">
                <a:latin typeface="Times New Roman" panose="02020603050405020304" pitchFamily="18" charset="0"/>
                <a:cs typeface="Times New Roman" panose="02020603050405020304" pitchFamily="18" charset="0"/>
              </a:rPr>
              <a:t>It has taken the effort of  various institution and the government to put it at bay.</a:t>
            </a:r>
          </a:p>
          <a:p>
            <a:r>
              <a:rPr lang="en-US" sz="2400" dirty="0">
                <a:latin typeface="Times New Roman" panose="02020603050405020304" pitchFamily="18" charset="0"/>
                <a:cs typeface="Times New Roman" panose="02020603050405020304" pitchFamily="18" charset="0"/>
              </a:rPr>
              <a:t>Despite these measures, corruption is still happening to an extent that the country Is dropping in ranking.</a:t>
            </a:r>
          </a:p>
          <a:p>
            <a:r>
              <a:rPr lang="en-US" sz="2400" dirty="0">
                <a:latin typeface="Times New Roman" panose="02020603050405020304" pitchFamily="18" charset="0"/>
                <a:cs typeface="Times New Roman" panose="02020603050405020304" pitchFamily="18" charset="0"/>
              </a:rPr>
              <a:t>More steps need to be taken up to ensure that the country acts like the economic leader it is with the right morals.</a:t>
            </a:r>
            <a:endParaRPr lang="en-K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6613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5601B-073D-41E5-9690-C4EC00784ECD}"/>
              </a:ext>
            </a:extLst>
          </p:cNvPr>
          <p:cNvSpPr>
            <a:spLocks noGrp="1"/>
          </p:cNvSpPr>
          <p:nvPr>
            <p:ph type="title"/>
          </p:nvPr>
        </p:nvSpPr>
        <p:spPr/>
        <p:txBody>
          <a:bodyPr/>
          <a:lstStyle/>
          <a:p>
            <a:r>
              <a:rPr lang="en-US" b="1" dirty="0"/>
              <a:t>References</a:t>
            </a:r>
            <a:endParaRPr lang="en-KE" b="1" dirty="0"/>
          </a:p>
        </p:txBody>
      </p:sp>
      <p:sp>
        <p:nvSpPr>
          <p:cNvPr id="3" name="Content Placeholder 2">
            <a:extLst>
              <a:ext uri="{FF2B5EF4-FFF2-40B4-BE49-F238E27FC236}">
                <a16:creationId xmlns:a16="http://schemas.microsoft.com/office/drawing/2014/main" id="{284DEEA6-89F5-44D7-BBF7-22DB1BB8E049}"/>
              </a:ext>
            </a:extLst>
          </p:cNvPr>
          <p:cNvSpPr>
            <a:spLocks noGrp="1"/>
          </p:cNvSpPr>
          <p:nvPr>
            <p:ph idx="1"/>
          </p:nvPr>
        </p:nvSpPr>
        <p:spPr/>
        <p:txBody>
          <a:bodyPr>
            <a:normAutofit/>
          </a:bodyPr>
          <a:lstStyle/>
          <a:p>
            <a:pPr marL="0" indent="0" algn="l">
              <a:lnSpc>
                <a:spcPts val="2750"/>
              </a:lnSpc>
              <a:buNone/>
            </a:pPr>
            <a:r>
              <a:rPr lang="en-US" b="0" i="0" dirty="0" err="1">
                <a:solidFill>
                  <a:schemeClr val="bg2">
                    <a:lumMod val="25000"/>
                  </a:schemeClr>
                </a:solidFill>
                <a:effectLst/>
                <a:latin typeface="Times New Roman" panose="02020603050405020304" pitchFamily="18" charset="0"/>
                <a:cs typeface="Times New Roman" panose="02020603050405020304" pitchFamily="18" charset="0"/>
              </a:rPr>
              <a:t>Glaeser</a:t>
            </a:r>
            <a:r>
              <a:rPr lang="en-US" b="0" i="0" dirty="0">
                <a:solidFill>
                  <a:schemeClr val="bg2">
                    <a:lumMod val="25000"/>
                  </a:schemeClr>
                </a:solidFill>
                <a:effectLst/>
                <a:latin typeface="Times New Roman" panose="02020603050405020304" pitchFamily="18" charset="0"/>
                <a:cs typeface="Times New Roman" panose="02020603050405020304" pitchFamily="18" charset="0"/>
              </a:rPr>
              <a:t>, E. L., &amp; Goldin, C. (2005, March). </a:t>
            </a:r>
            <a:r>
              <a:rPr lang="en-US" b="0" i="1" dirty="0">
                <a:solidFill>
                  <a:schemeClr val="bg2">
                    <a:lumMod val="25000"/>
                  </a:schemeClr>
                </a:solidFill>
                <a:effectLst/>
                <a:latin typeface="Times New Roman" panose="02020603050405020304" pitchFamily="18" charset="0"/>
                <a:cs typeface="Times New Roman" panose="02020603050405020304" pitchFamily="18" charset="0"/>
              </a:rPr>
              <a:t>Corruption and Reform</a:t>
            </a:r>
            <a:r>
              <a:rPr lang="en-US" b="0" i="0" dirty="0">
                <a:solidFill>
                  <a:schemeClr val="bg2">
                    <a:lumMod val="25000"/>
                  </a:schemeClr>
                </a:solidFill>
                <a:effectLst/>
                <a:latin typeface="Times New Roman" panose="02020603050405020304" pitchFamily="18" charset="0"/>
                <a:cs typeface="Times New Roman" panose="02020603050405020304" pitchFamily="18" charset="0"/>
              </a:rPr>
              <a:t>. Scholars at Harvard. </a:t>
            </a:r>
            <a:r>
              <a:rPr lang="en-US" b="0" i="0" u="none" strike="noStrike" dirty="0">
                <a:solidFill>
                  <a:schemeClr val="bg2">
                    <a:lumMod val="25000"/>
                  </a:schemeClr>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https://scholar.harvard.edu/files/goldin/files/corruption_and_reform_an_introduction.pdf</a:t>
            </a:r>
            <a:endParaRPr lang="en-US" b="0" i="0" dirty="0">
              <a:solidFill>
                <a:schemeClr val="bg2">
                  <a:lumMod val="25000"/>
                </a:schemeClr>
              </a:solidFill>
              <a:effectLst/>
              <a:latin typeface="Times New Roman" panose="02020603050405020304" pitchFamily="18" charset="0"/>
              <a:cs typeface="Times New Roman" panose="02020603050405020304" pitchFamily="18" charset="0"/>
            </a:endParaRPr>
          </a:p>
          <a:p>
            <a:pPr marL="0" indent="0" algn="l">
              <a:lnSpc>
                <a:spcPts val="2750"/>
              </a:lnSpc>
              <a:buNone/>
            </a:pPr>
            <a:r>
              <a:rPr lang="en-US" b="0" i="0" dirty="0">
                <a:solidFill>
                  <a:schemeClr val="bg2">
                    <a:lumMod val="25000"/>
                  </a:schemeClr>
                </a:solidFill>
                <a:effectLst/>
                <a:latin typeface="Times New Roman" panose="02020603050405020304" pitchFamily="18" charset="0"/>
                <a:cs typeface="Times New Roman" panose="02020603050405020304" pitchFamily="18" charset="0"/>
              </a:rPr>
              <a:t>The museum of political corruption. (n.d.). </a:t>
            </a:r>
            <a:r>
              <a:rPr lang="en-US" b="0" i="1" dirty="0">
                <a:solidFill>
                  <a:schemeClr val="bg2">
                    <a:lumMod val="25000"/>
                  </a:schemeClr>
                </a:solidFill>
                <a:effectLst/>
                <a:latin typeface="Times New Roman" panose="02020603050405020304" pitchFamily="18" charset="0"/>
                <a:cs typeface="Times New Roman" panose="02020603050405020304" pitchFamily="18" charset="0"/>
              </a:rPr>
              <a:t>History of corruption</a:t>
            </a:r>
            <a:r>
              <a:rPr lang="en-US" b="0" i="0" dirty="0">
                <a:solidFill>
                  <a:schemeClr val="bg2">
                    <a:lumMod val="25000"/>
                  </a:schemeClr>
                </a:solidFill>
                <a:effectLst/>
                <a:latin typeface="Times New Roman" panose="02020603050405020304" pitchFamily="18" charset="0"/>
                <a:cs typeface="Times New Roman" panose="02020603050405020304" pitchFamily="18" charset="0"/>
              </a:rPr>
              <a:t>. The museum of political corruption. </a:t>
            </a:r>
            <a:r>
              <a:rPr lang="en-US" b="0" i="0" u="none" strike="noStrike" dirty="0">
                <a:solidFill>
                  <a:schemeClr val="bg2">
                    <a:lumMod val="25000"/>
                  </a:schemeClr>
                </a:solidFill>
                <a:effectLst/>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https://www.museumofpoliticalcorruption.org/history-of-corruption.html</a:t>
            </a:r>
            <a:endParaRPr lang="en-US" b="0" i="0" dirty="0">
              <a:solidFill>
                <a:schemeClr val="bg2">
                  <a:lumMod val="25000"/>
                </a:schemeClr>
              </a:solidFill>
              <a:effectLst/>
              <a:latin typeface="Times New Roman" panose="02020603050405020304" pitchFamily="18" charset="0"/>
              <a:cs typeface="Times New Roman" panose="02020603050405020304" pitchFamily="18" charset="0"/>
            </a:endParaRPr>
          </a:p>
          <a:p>
            <a:pPr marL="0" indent="0" algn="l">
              <a:lnSpc>
                <a:spcPts val="2750"/>
              </a:lnSpc>
              <a:buNone/>
            </a:pPr>
            <a:r>
              <a:rPr lang="en-US" b="0" i="0" dirty="0">
                <a:solidFill>
                  <a:schemeClr val="bg2">
                    <a:lumMod val="25000"/>
                  </a:schemeClr>
                </a:solidFill>
                <a:effectLst/>
                <a:latin typeface="Times New Roman" panose="02020603050405020304" pitchFamily="18" charset="0"/>
                <a:cs typeface="Times New Roman" panose="02020603050405020304" pitchFamily="18" charset="0"/>
              </a:rPr>
              <a:t>Stephenson, M. (2020, September 23). </a:t>
            </a:r>
            <a:r>
              <a:rPr lang="en-US" b="0" i="1" dirty="0">
                <a:solidFill>
                  <a:schemeClr val="bg2">
                    <a:lumMod val="25000"/>
                  </a:schemeClr>
                </a:solidFill>
                <a:effectLst/>
                <a:latin typeface="Times New Roman" panose="02020603050405020304" pitchFamily="18" charset="0"/>
                <a:cs typeface="Times New Roman" panose="02020603050405020304" pitchFamily="18" charset="0"/>
              </a:rPr>
              <a:t>A history of corruption in the United States</a:t>
            </a:r>
            <a:r>
              <a:rPr lang="en-US" b="0" i="0" dirty="0">
                <a:solidFill>
                  <a:schemeClr val="bg2">
                    <a:lumMod val="25000"/>
                  </a:schemeClr>
                </a:solidFill>
                <a:effectLst/>
                <a:latin typeface="Times New Roman" panose="02020603050405020304" pitchFamily="18" charset="0"/>
                <a:cs typeface="Times New Roman" panose="02020603050405020304" pitchFamily="18" charset="0"/>
              </a:rPr>
              <a:t>. Harvard Law Today. </a:t>
            </a:r>
            <a:r>
              <a:rPr lang="en-US" b="0" i="0" u="none" strike="noStrike" dirty="0">
                <a:solidFill>
                  <a:schemeClr val="bg2">
                    <a:lumMod val="25000"/>
                  </a:schemeClr>
                </a:solidFill>
                <a:effectLst/>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https://today.law.harvard.edu/a-history-of-corruption-in-the-united-states/</a:t>
            </a:r>
            <a:endParaRPr lang="en-US" b="0" i="0" dirty="0">
              <a:solidFill>
                <a:schemeClr val="bg2">
                  <a:lumMod val="25000"/>
                </a:schemeClr>
              </a:solidFill>
              <a:effectLst/>
              <a:latin typeface="Times New Roman" panose="02020603050405020304" pitchFamily="18" charset="0"/>
              <a:cs typeface="Times New Roman" panose="02020603050405020304" pitchFamily="18" charset="0"/>
            </a:endParaRPr>
          </a:p>
          <a:p>
            <a:endParaRPr lang="en-KE" dirty="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074964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341</TotalTime>
  <Words>1285</Words>
  <Application>Microsoft Office PowerPoint</Application>
  <PresentationFormat>Widescreen</PresentationFormat>
  <Paragraphs>84</Paragraphs>
  <Slides>10</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Century Gothic</vt:lpstr>
      <vt:lpstr>Times New Roman</vt:lpstr>
      <vt:lpstr>Verdana</vt:lpstr>
      <vt:lpstr>Wingdings</vt:lpstr>
      <vt:lpstr>Wingdings 3</vt:lpstr>
      <vt:lpstr>Wisp</vt:lpstr>
      <vt:lpstr>Incidence and Costs of Corruption</vt:lpstr>
      <vt:lpstr>History of Corruption in the United States</vt:lpstr>
      <vt:lpstr>What instigated corruption in history</vt:lpstr>
      <vt:lpstr>Corruption in America today</vt:lpstr>
      <vt:lpstr>Potential of discovery</vt:lpstr>
      <vt:lpstr>Attempts to combat corruption in the 19th and 20th century</vt:lpstr>
      <vt:lpstr>Biggest scandals in the U.S</vt:lpstr>
      <vt:lpstr>Arc of corruption in United States.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Incidence and Costs of Corruption</dc:title>
  <dc:creator>ASUS</dc:creator>
  <cp:lastModifiedBy>ASUS</cp:lastModifiedBy>
  <cp:revision>28</cp:revision>
  <dcterms:created xsi:type="dcterms:W3CDTF">2021-02-03T15:23:09Z</dcterms:created>
  <dcterms:modified xsi:type="dcterms:W3CDTF">2021-02-04T09:09:36Z</dcterms:modified>
</cp:coreProperties>
</file>